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6" r:id="rId18"/>
    <p:sldId id="277" r:id="rId19"/>
    <p:sldId id="278" r:id="rId20"/>
    <p:sldId id="279" r:id="rId21"/>
    <p:sldId id="281" r:id="rId22"/>
    <p:sldId id="282" r:id="rId23"/>
    <p:sldId id="285" r:id="rId24"/>
    <p:sldId id="286" r:id="rId25"/>
    <p:sldId id="288" r:id="rId26"/>
    <p:sldId id="289" r:id="rId27"/>
    <p:sldId id="290" r:id="rId28"/>
    <p:sldId id="291" r:id="rId29"/>
    <p:sldId id="297" r:id="rId30"/>
    <p:sldId id="299" r:id="rId31"/>
    <p:sldId id="302" r:id="rId32"/>
    <p:sldId id="304" r:id="rId33"/>
    <p:sldId id="29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4" autoAdjust="0"/>
    <p:restoredTop sz="94660"/>
  </p:normalViewPr>
  <p:slideViewPr>
    <p:cSldViewPr>
      <p:cViewPr>
        <p:scale>
          <a:sx n="50" d="100"/>
          <a:sy n="50" d="100"/>
        </p:scale>
        <p:origin x="-1818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DB633A6-E4E2-476C-81CA-D1F36C594114}" type="datetimeFigureOut">
              <a:rPr lang="ru-RU" smtClean="0"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1E200D5-1295-4F2B-A127-5BA1002DABF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2892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«Игровые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технологии речевого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развития».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755577" y="5517232"/>
            <a:ext cx="4248472" cy="1080120"/>
          </a:xfrm>
        </p:spPr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Учитель-логопед: Сидорова </a:t>
            </a:r>
            <a:r>
              <a:rPr 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Л.В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4008" indent="0" algn="ctr">
              <a:buNone/>
            </a:pP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г. </a:t>
            </a:r>
            <a:endParaRPr lang="ru-RU" sz="2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go1.imgsmail.ru/imgpreview?key=778b4a4baafc4453&amp;mb=imgdb_preview_67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264" y="1556792"/>
            <a:ext cx="3554311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0.liveinternet.ru/images/attach/c/11/127/794/127794076_RSRRy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54648"/>
            <a:ext cx="3168352" cy="194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logopedy.ru/portal/images/child2-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63" y="1556792"/>
            <a:ext cx="382047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r-rech.ru/images/stories/kids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82" y="2852936"/>
            <a:ext cx="2847229" cy="2473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1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Снежинка на ладони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18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азвитие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моторики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3"/>
            <a:ext cx="8424936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8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12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0542"/>
            <a:ext cx="3024336" cy="616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542"/>
            <a:ext cx="5112568" cy="616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6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1580"/>
            <a:ext cx="5760640" cy="371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1646"/>
            <a:ext cx="5256583" cy="303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3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43039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12976"/>
            <a:ext cx="6218717" cy="316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8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425" y="1925960"/>
            <a:ext cx="8229600" cy="4572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6408712" cy="527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64" y="188640"/>
            <a:ext cx="44644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8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590465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29000"/>
            <a:ext cx="54006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625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3068329"/>
            <a:ext cx="4614027" cy="346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58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00" y="260648"/>
            <a:ext cx="82059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1"/>
            <a:ext cx="525360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9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71600" y="404664"/>
            <a:ext cx="7848872" cy="3456384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Одним из основных показателей уровня развития умственных способностей ребёнка, считается богатство его речи, поэтому взрослым важно поддержать и обеспечить развитие познавательных и речевых способностей дошкольников.</a:t>
            </a:r>
          </a:p>
          <a:p>
            <a:pPr marL="64008" indent="0">
              <a:buNone/>
            </a:pP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Игровые технологии речевого развития дошкольников условно можно разделить на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4 большие группы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1.развитие</a:t>
            </a:r>
            <a:r>
              <a:rPr lang="ru-RU" sz="1600" dirty="0" smtClean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артикуляционного аппарата</a:t>
            </a:r>
          </a:p>
          <a:p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effectLst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развитие моторики</a:t>
            </a:r>
            <a:endParaRPr lang="ru-RU" sz="1600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пальчиковая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гимнастика.</a:t>
            </a:r>
            <a:endParaRPr lang="ru-RU" sz="1600" b="1" dirty="0" smtClean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effectLst/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театрализованная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effectLst/>
            </a:endParaRPr>
          </a:p>
          <a:p>
            <a:pPr lvl="0"/>
            <a:endParaRPr lang="ru-RU" dirty="0" smtClean="0">
              <a:effectLst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" name="Рисунок 9" descr="http://vseodetishkah.ru/wp-content/uploads/2011/09/artikulyacionnaya_gimnastika_dlya_malyshej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5400600" cy="26881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2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3"/>
            <a:ext cx="4875967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2" y="260647"/>
            <a:ext cx="5571522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8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7" y="260648"/>
            <a:ext cx="828092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3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42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альчиковая </a:t>
            </a:r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гимнастика.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images.myshared.ru/5/529684/slide_1.jpg"/>
          <p:cNvPicPr>
            <a:picLocks noGrp="1"/>
          </p:cNvPicPr>
          <p:nvPr>
            <p:ph idx="1"/>
          </p:nvPr>
        </p:nvPicPr>
        <p:blipFill>
          <a:blip r:embed="rId2" cstate="print"/>
          <a:srcRect l="2726" t="5132" r="2672" b="21314"/>
          <a:stretch>
            <a:fillRect/>
          </a:stretch>
        </p:blipFill>
        <p:spPr bwMode="auto">
          <a:xfrm>
            <a:off x="467544" y="1196752"/>
            <a:ext cx="8208911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82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7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77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42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8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80920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5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 descr="http://s41.radikal.ru/i094/0907/4b/134b50841ab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2339975" y="1916113"/>
            <a:ext cx="43926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sz="4800" b="1" dirty="0">
              <a:solidFill>
                <a:srgbClr val="002060"/>
              </a:solidFill>
            </a:endParaRPr>
          </a:p>
          <a:p>
            <a:pPr algn="ctr" eaLnBrk="1" hangingPunct="1"/>
            <a:r>
              <a:rPr lang="ru-RU" sz="4800" b="1" dirty="0">
                <a:solidFill>
                  <a:srgbClr val="002060"/>
                </a:solidFill>
              </a:rPr>
              <a:t>Прогулка в незнакомый лес.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156" y="692696"/>
            <a:ext cx="2850319" cy="593353"/>
          </a:xfrm>
          <a:prstGeom prst="rect">
            <a:avLst/>
          </a:prstGeom>
          <a:noFill/>
        </p:spPr>
        <p:txBody>
          <a:bodyPr wrap="none">
            <a:prstTxWarp prst="textFadeRight">
              <a:avLst>
                <a:gd name="adj" fmla="val 30596"/>
              </a:avLst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тех</a:t>
            </a:r>
            <a:r>
              <a:rPr lang="ru-RU" b="1" dirty="0">
                <a:ln>
                  <a:prstDash val="solid"/>
                </a:ln>
                <a:solidFill>
                  <a:srgbClr val="FFCC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но</a:t>
            </a:r>
            <a:r>
              <a:rPr lang="ru-RU" b="1" dirty="0">
                <a:ln>
                  <a:prstDash val="solid"/>
                </a:ln>
                <a:solidFill>
                  <a:srgbClr val="FF99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ло</a:t>
            </a:r>
            <a:r>
              <a:rPr lang="ru-RU" b="1" dirty="0">
                <a:ln>
                  <a:prstDash val="solid"/>
                </a:ln>
                <a:solidFill>
                  <a:srgbClr val="FF33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ги</a:t>
            </a:r>
            <a:r>
              <a:rPr lang="ru-RU" b="1" dirty="0">
                <a:ln>
                  <a:prstDash val="solid"/>
                </a:ln>
                <a:solidFill>
                  <a:srgbClr val="99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8840" y="0"/>
            <a:ext cx="3037016" cy="855492"/>
          </a:xfrm>
          <a:prstGeom prst="rect">
            <a:avLst/>
          </a:prstGeom>
          <a:noFill/>
        </p:spPr>
        <p:txBody>
          <a:bodyPr>
            <a:prstTxWarp prst="textFadeLeft">
              <a:avLst>
                <a:gd name="adj" fmla="val 30907"/>
              </a:avLst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dirty="0" err="1">
                <a:ln>
                  <a:prstDash val="solid"/>
                </a:ln>
                <a:solidFill>
                  <a:schemeClr val="bg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Здор</a:t>
            </a:r>
            <a:r>
              <a:rPr lang="ru-RU" b="1" dirty="0" err="1">
                <a:ln>
                  <a:prstDash val="solid"/>
                </a:ln>
                <a:solidFill>
                  <a:srgbClr val="FFFF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овь</a:t>
            </a:r>
            <a:r>
              <a:rPr lang="ru-RU" b="1" dirty="0" err="1">
                <a:ln>
                  <a:prstDash val="solid"/>
                </a:ln>
                <a:solidFill>
                  <a:srgbClr val="FF99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есб</a:t>
            </a:r>
            <a:r>
              <a:rPr lang="ru-RU" b="1" dirty="0" err="1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ере</a:t>
            </a:r>
            <a:r>
              <a:rPr lang="ru-RU" b="1" dirty="0" err="1">
                <a:ln>
                  <a:prstDash val="solid"/>
                </a:ln>
                <a:solidFill>
                  <a:srgbClr val="0070C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гаю</a:t>
            </a:r>
            <a:r>
              <a:rPr lang="ru-RU" b="1" dirty="0" err="1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щие</a:t>
            </a:r>
            <a:endParaRPr lang="ru-RU" b="1" dirty="0">
              <a:ln>
                <a:prstDash val="solid"/>
              </a:ln>
              <a:solidFill>
                <a:srgbClr val="7030A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662315" y="1317718"/>
            <a:ext cx="5184576" cy="2620442"/>
          </a:xfrm>
          <a:extLst/>
        </p:spPr>
        <p:txBody>
          <a:bodyPr numCol="1">
            <a:prstTxWarp prst="textDeflateBottom">
              <a:avLst>
                <a:gd name="adj" fmla="val 45934"/>
              </a:avLst>
            </a:prstTxWarp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err="1" smtClean="0">
                <a:ln>
                  <a:prstDash val="solid"/>
                </a:ln>
                <a:solidFill>
                  <a:srgbClr val="FFC000"/>
                </a:solidFill>
              </a:rPr>
              <a:t>Кинезиологическая</a:t>
            </a:r>
            <a:r>
              <a:rPr lang="ru-RU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br>
              <a:rPr lang="ru-RU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          сказка</a:t>
            </a:r>
            <a:endParaRPr lang="ru-RU" dirty="0">
              <a:ln>
                <a:prstDash val="solid"/>
              </a:ln>
              <a:solidFill>
                <a:srgbClr val="FFC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256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Объект 3" descr="Артикуляционные игры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980728"/>
            <a:ext cx="6336704" cy="326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http://kladraz.ru/upload/blogs/10401_81b15ab12074ffb4e6f0c154657730f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816424" cy="277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http://img.7ya.ru/pub/img/17267/15351788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37113"/>
            <a:ext cx="3312368" cy="1869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4" y="404665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1.Развитие</a:t>
            </a:r>
            <a:r>
              <a:rPr lang="ru-RU" sz="2800" dirty="0" smtClean="0"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solidFill>
                  <a:srgbClr val="00B0F0"/>
                </a:solidFill>
                <a:effectLst/>
                <a:latin typeface="Times New Roman" pitchFamily="18" charset="0"/>
                <a:cs typeface="Times New Roman" pitchFamily="18" charset="0"/>
              </a:rPr>
              <a:t>артикуляционного аппарата</a:t>
            </a:r>
          </a:p>
        </p:txBody>
      </p:sp>
    </p:spTree>
    <p:extLst>
      <p:ext uri="{BB962C8B-B14F-4D97-AF65-F5344CB8AC3E}">
        <p14:creationId xmlns:p14="http://schemas.microsoft.com/office/powerpoint/2010/main" val="83640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0" b="34956"/>
          <a:stretch>
            <a:fillRect/>
          </a:stretch>
        </p:blipFill>
        <p:spPr bwMode="auto">
          <a:xfrm>
            <a:off x="0" y="-125413"/>
            <a:ext cx="9144000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213100"/>
            <a:ext cx="2636837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7"/>
          <p:cNvSpPr txBox="1">
            <a:spLocks noChangeArrowheads="1"/>
          </p:cNvSpPr>
          <p:nvPr/>
        </p:nvSpPr>
        <p:spPr bwMode="auto">
          <a:xfrm>
            <a:off x="5148263" y="2708275"/>
            <a:ext cx="3784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чаще леса каждый день</a:t>
            </a:r>
          </a:p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Появляется олень,</a:t>
            </a:r>
          </a:p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Меж деревьев он шагает,</a:t>
            </a:r>
          </a:p>
          <a:p>
            <a:pPr eaLnBrk="1" hangingPunct="1"/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Листья с веток объедает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Овал 1"/>
          <p:cNvSpPr/>
          <p:nvPr/>
        </p:nvSpPr>
        <p:spPr>
          <a:xfrm>
            <a:off x="179388" y="5276850"/>
            <a:ext cx="1512887" cy="13636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468938"/>
            <a:ext cx="874713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9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775075"/>
            <a:ext cx="2735263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15888"/>
            <a:ext cx="2005013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3968750" y="404813"/>
            <a:ext cx="5172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По лесной тропинке весело скакал зайчик.</a:t>
            </a:r>
          </a:p>
        </p:txBody>
      </p:sp>
      <p:pic>
        <p:nvPicPr>
          <p:cNvPr id="1229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3825875"/>
            <a:ext cx="30972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4437063"/>
            <a:ext cx="1754187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5162550"/>
            <a:ext cx="17557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41663"/>
            <a:ext cx="27368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6"/>
          <p:cNvSpPr txBox="1">
            <a:spLocks noChangeArrowheads="1"/>
          </p:cNvSpPr>
          <p:nvPr/>
        </p:nvSpPr>
        <p:spPr bwMode="auto">
          <a:xfrm>
            <a:off x="2555776" y="2773363"/>
            <a:ext cx="43800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Скачет между травками</a:t>
            </a:r>
          </a:p>
          <a:p>
            <a:pPr eaLnBrk="1" hangingPunct="1"/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Быстроногий зайчик,</a:t>
            </a:r>
          </a:p>
          <a:p>
            <a:pPr eaLnBrk="1" hangingPunct="1"/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Снял  своими лапками</a:t>
            </a:r>
          </a:p>
          <a:p>
            <a:pPr eaLnBrk="1" hangingPunct="1"/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Белый одуванчик.</a:t>
            </a:r>
          </a:p>
        </p:txBody>
      </p:sp>
      <p:pic>
        <p:nvPicPr>
          <p:cNvPr id="12299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3825875"/>
            <a:ext cx="294798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3" y="4738688"/>
            <a:ext cx="256222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4738688"/>
            <a:ext cx="2736850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4211638"/>
            <a:ext cx="2181225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293688" y="2444750"/>
            <a:ext cx="1520825" cy="11239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304" name="Picture 5" descr="fingames30"/>
          <p:cNvPicPr>
            <a:picLocks noChangeAspect="1" noChangeArrowheads="1"/>
          </p:cNvPicPr>
          <p:nvPr/>
        </p:nvPicPr>
        <p:blipFill>
          <a:blip r:embed="rId11">
            <a:lum bright="-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636838"/>
            <a:ext cx="9398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вал 16"/>
          <p:cNvSpPr/>
          <p:nvPr/>
        </p:nvSpPr>
        <p:spPr>
          <a:xfrm>
            <a:off x="7635875" y="2444750"/>
            <a:ext cx="1257300" cy="14779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306" name="Picture 4" descr="fingames26"/>
          <p:cNvPicPr>
            <a:picLocks noChangeAspect="1" noChangeArrowheads="1"/>
          </p:cNvPicPr>
          <p:nvPr/>
        </p:nvPicPr>
        <p:blipFill>
          <a:blip r:embed="rId12">
            <a:lum bright="-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636838"/>
            <a:ext cx="7191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вал 18"/>
          <p:cNvSpPr/>
          <p:nvPr/>
        </p:nvSpPr>
        <p:spPr>
          <a:xfrm>
            <a:off x="3087688" y="5345113"/>
            <a:ext cx="1301750" cy="12874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308" name="Рисунок 16" descr="C:\Documents and Settings\ADMIN\Рабочий стол\fingames15.gif"/>
          <p:cNvPicPr>
            <a:picLocks noChangeAspect="1" noChangeArrowheads="1"/>
          </p:cNvPicPr>
          <p:nvPr/>
        </p:nvPicPr>
        <p:blipFill>
          <a:blip r:embed="rId13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5243" r="-37051" b="-5243"/>
          <a:stretch>
            <a:fillRect/>
          </a:stretch>
        </p:blipFill>
        <p:spPr bwMode="auto">
          <a:xfrm>
            <a:off x="3221038" y="5673725"/>
            <a:ext cx="13509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789363"/>
            <a:ext cx="244792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3813"/>
            <a:ext cx="216058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241826"/>
            <a:ext cx="5544616" cy="3046988"/>
          </a:xfrm>
          <a:prstGeom prst="rect">
            <a:avLst/>
          </a:prstGeom>
          <a:ln w="57150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44450" contourW="12700">
              <a:extrusionClr>
                <a:schemeClr val="bg1"/>
              </a:extrusionClr>
              <a:contourClr>
                <a:srgbClr val="FF33CC"/>
              </a:contourClr>
            </a:sp3d>
          </a:bodyPr>
          <a:lstStyle/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Голодный волк  под  дубом спал,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Вскочил и белку увидал.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А белка у дупла сидела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И не спеша грибочек ела.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«Послушай, белка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, - просит  волк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, -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Никак, никак не взять мне в толк,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С чего ты вечно весела?</a:t>
            </a:r>
          </a:p>
          <a:p>
            <a:pPr>
              <a:defRPr/>
            </a:pP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Franklin Gothic Heavy" pitchFamily="34" charset="0"/>
              </a:rPr>
              <a:t>- Не делала ни разу зла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!»</a:t>
            </a:r>
          </a:p>
        </p:txBody>
      </p:sp>
      <p:sp>
        <p:nvSpPr>
          <p:cNvPr id="2" name="Овал 1"/>
          <p:cNvSpPr/>
          <p:nvPr/>
        </p:nvSpPr>
        <p:spPr>
          <a:xfrm>
            <a:off x="671513" y="4957763"/>
            <a:ext cx="1871662" cy="16557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9" name="Picture 2" descr="volk_lisa"/>
          <p:cNvPicPr>
            <a:picLocks noChangeAspect="1" noChangeArrowheads="1"/>
          </p:cNvPicPr>
          <p:nvPr/>
        </p:nvPicPr>
        <p:blipFill>
          <a:blip r:embed="rId5">
            <a:lum bright="-4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898" b="57898"/>
          <a:stretch>
            <a:fillRect/>
          </a:stretch>
        </p:blipFill>
        <p:spPr bwMode="auto">
          <a:xfrm>
            <a:off x="1042988" y="3530600"/>
            <a:ext cx="1128712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7667625" y="2894013"/>
            <a:ext cx="1476375" cy="172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1" name="Рисунок 10" descr="C:\Documents and Settings\ADMIN\Рабочий стол\fingames09.gif"/>
          <p:cNvPicPr>
            <a:picLocks noChangeAspect="1" noChangeArrowheads="1"/>
          </p:cNvPicPr>
          <p:nvPr/>
        </p:nvPicPr>
        <p:blipFill>
          <a:blip r:embed="rId6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182938"/>
            <a:ext cx="93345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 7"/>
          <p:cNvSpPr/>
          <p:nvPr/>
        </p:nvSpPr>
        <p:spPr>
          <a:xfrm>
            <a:off x="7667625" y="476250"/>
            <a:ext cx="1476375" cy="143986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661988"/>
            <a:ext cx="9334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</a:rPr>
              <a:t/>
            </a:r>
            <a:br>
              <a:rPr lang="ru-RU" b="1" dirty="0" smtClean="0">
                <a:effectLst/>
              </a:rPr>
            </a:br>
            <a:r>
              <a:rPr lang="ru-RU" sz="3100" b="1" dirty="0" smtClean="0">
                <a:effectLst/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3100" b="1" dirty="0">
                <a:effectLst/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100" b="1" dirty="0" smtClean="0">
                <a:effectLst/>
                <a:latin typeface="Times New Roman" pitchFamily="18" charset="0"/>
                <a:cs typeface="Times New Roman" pitchFamily="18" charset="0"/>
              </a:rPr>
              <a:t>еатрализованная </a:t>
            </a:r>
            <a:r>
              <a:rPr lang="ru-RU" sz="3100" b="1" dirty="0">
                <a:effectLst/>
                <a:latin typeface="Times New Roman" pitchFamily="18" charset="0"/>
                <a:cs typeface="Times New Roman" pitchFamily="18" charset="0"/>
              </a:rPr>
              <a:t>деятельность</a:t>
            </a:r>
            <a:r>
              <a:rPr lang="ru-RU" sz="31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1944216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Игра, как основной вид деятельности в дошкольном возрасте, интересна ребенку, а в сочетании с театрализованной деятельностью она позволяет решать множество педагогических задач. 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Озвучивая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определенный персонаж, дети передают голосом его настроение, а значит, обучаются интонационной выразительности. Также они учатся правильной постановке пауз, грамотной постановке логического ударения, учатся произносить фразу в определенном темпе. В ходе инсценировок дети стараются координировать свою речь и дыхание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Занимаясь с детьми театром, мы ставим перед собой цель – сделать жизнь наших детей интересной и содержательной, наполнить ее яркими впечатлениями, интересными делами, радостью творчества. Мы стремимся к тому, чтобы навыки, полученные в театрализованной деятельности, дети смогли использовать в повседневной жизни. </a:t>
            </a:r>
            <a:br>
              <a:rPr lang="ru-RU" sz="7200" dirty="0">
                <a:latin typeface="Times New Roman" pitchFamily="18" charset="0"/>
                <a:cs typeface="Times New Roman" pitchFamily="18" charset="0"/>
              </a:rPr>
            </a:b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endParaRPr lang="ru-RU" sz="5600" dirty="0" smtClean="0"/>
          </a:p>
          <a:p>
            <a:endParaRPr lang="ru-RU" sz="5600" dirty="0"/>
          </a:p>
        </p:txBody>
      </p:sp>
    </p:spTree>
    <p:extLst>
      <p:ext uri="{BB962C8B-B14F-4D97-AF65-F5344CB8AC3E}">
        <p14:creationId xmlns:p14="http://schemas.microsoft.com/office/powerpoint/2010/main" val="50733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 descr="Целью артикуляционных игр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328592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://puzkarapuz.ru/uploads/post/full/Dec-2011/artikulyacionnaya_gimnastika_dlya_doshkolnikov_33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5" y="4234132"/>
            <a:ext cx="360040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https://twilightrussia.ru/_nw/274/9805931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1738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649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 descr="Например: Упражнение «Чашечка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26" y="1196752"/>
            <a:ext cx="8172400" cy="5256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92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Игра «Волчок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484784"/>
            <a:ext cx="360040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Ребенку предлагается крутить волчок, а затем выполнить артикуляционное упражнение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5328591" cy="5400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6669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Игра «Собери картинку»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36904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01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Игра «Гол» Сделайте на столе арку (ворота) . Положите перед ребенком ватные шарики , предложите «задуть» их в ворота. Игра способствует развитию артикуляционного аппарата. 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36904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72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Шелест ветр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08912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3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419</TotalTime>
  <Words>252</Words>
  <Application>Microsoft Office PowerPoint</Application>
  <PresentationFormat>Экран (4:3)</PresentationFormat>
  <Paragraphs>45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Яркая</vt:lpstr>
      <vt:lpstr>«Игровые технологии речевого развития».</vt:lpstr>
      <vt:lpstr>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 Развитие моторики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Пальчиковая гимнастика.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Кинезиологическая             сказка</vt:lpstr>
      <vt:lpstr>Презентация PowerPoint</vt:lpstr>
      <vt:lpstr>Презентация PowerPoint</vt:lpstr>
      <vt:lpstr>Презентация PowerPoint</vt:lpstr>
      <vt:lpstr> 4. Театрализованная деятельность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29</cp:revision>
  <dcterms:created xsi:type="dcterms:W3CDTF">2017-10-18T19:45:34Z</dcterms:created>
  <dcterms:modified xsi:type="dcterms:W3CDTF">2018-04-17T21:42:24Z</dcterms:modified>
</cp:coreProperties>
</file>